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759215-F1CE-4084-96D7-FACC613E5C71}">
  <a:tblStyle styleId="{F7759215-F1CE-4084-96D7-FACC613E5C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c7cfe581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c7cfe58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ce285f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ce285f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ce285f0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ce285f0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d39a76e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d39a76e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ce285f0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ce285f0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f35b04ea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f35b04e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ce285f0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ce285f0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d4109ec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d4109ec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d4109ec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d4109ec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cf3280a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cf3280a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f35b04ea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f35b04ea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f35b04ea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f35b04ea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f35b04ea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f35b04ea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f35b04ea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f35b04ea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35b04ea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f35b04ea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f35b04ea2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f35b04ea2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f35b04ea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f35b04ea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ce285f0a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ce285f0a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bd8f466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bd8f466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c7cfe58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c7cfe5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c7cfe58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c7cfe58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c7cfe581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c7cfe581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f35b04e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f35b04e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c7cfe581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c7cfe581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l.acm.org/doi/pdf/10.1145/279232.279236" TargetMode="External"/><Relationship Id="rId4" Type="http://schemas.openxmlformats.org/officeDocument/2006/relationships/hyperlink" Target="https://scikit-learn.org/stable/modules/generated/sklearn.linear_model.LogisticRegression.html#sklearn.linear_model.LogisticRegression.fit" TargetMode="External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gif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7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Verdana"/>
                <a:ea typeface="Verdana"/>
                <a:cs typeface="Verdana"/>
                <a:sym typeface="Verdana"/>
              </a:rPr>
              <a:t>Machine </a:t>
            </a:r>
            <a:r>
              <a:rPr lang="zh-TW" sz="3200">
                <a:latin typeface="Verdana"/>
                <a:ea typeface="Verdana"/>
                <a:cs typeface="Verdana"/>
                <a:sym typeface="Verdana"/>
              </a:rPr>
              <a:t>Learning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Define Model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587475" y="1391950"/>
            <a:ext cx="53046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Stochastic Gradient Descent (SGD) optimizer is a type of gradient 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descent that has the batch size equals to one.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Define function linear_regression() to calculate the y coordinate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(prediction) based on the formula y = wx + b.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Mean Square Error is implemented by utilizing tf.square() to get the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square of the each errors between prediction and target, then call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tf.reduce_mean() to compute the mean of the elements in the list.</a:t>
            </a:r>
            <a:endParaRPr sz="12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855975"/>
            <a:ext cx="3308075" cy="21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Train Model</a:t>
            </a:r>
            <a:endParaRPr/>
          </a:p>
        </p:txBody>
      </p:sp>
      <p:cxnSp>
        <p:nvCxnSpPr>
          <p:cNvPr id="149" name="Google Shape;149;p23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427000" y="1537175"/>
            <a:ext cx="55413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Now we create variables to store weight and bias and start the training.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In each iteration, the prediction is computed and passed into loss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function to calculate the loss value.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gradient is computed by tf.GradientTape().gradient(target, source)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and will be passed into optimizer.apply_gradients(grads_vars) to update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the weight and bias, where grads_vars is a list of (gradient,variable).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661075"/>
            <a:ext cx="3122200" cy="2452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Final Result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354875" y="1037175"/>
            <a:ext cx="54612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Finally, we use </a:t>
            </a:r>
            <a:r>
              <a:rPr lang="zh-TW" sz="1200"/>
              <a:t>plt.axline() with </a:t>
            </a:r>
            <a:r>
              <a:rPr lang="zh-TW" sz="1200"/>
              <a:t>the slop and intercept we got from the 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model to draw the result. </a:t>
            </a:r>
            <a:r>
              <a:rPr lang="zh-TW" sz="1200"/>
              <a:t>The first argument is the y-intercept and the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second argument is the line’s slope.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To distinguish the line from data points, we set the color of the line </a:t>
            </a:r>
            <a:endParaRPr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using color=’r’.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As you can see, we made a good prediction that captures the tendency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of the training data. You can adjust the number of iterations to see how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it affect the prediction.</a:t>
            </a:r>
            <a:endParaRPr sz="1200"/>
          </a:p>
        </p:txBody>
      </p:sp>
      <p:cxnSp>
        <p:nvCxnSpPr>
          <p:cNvPr id="159" name="Google Shape;159;p2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474775"/>
            <a:ext cx="3126050" cy="2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High-Level APIs</a:t>
            </a:r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59675" y="1053200"/>
            <a:ext cx="68037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We can certainly design and implement ML models from scratch, but why reinvent the wheel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when we already have access to powerful and high-level APIs that we can utilize?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1. tf.estimator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Abstraction and Encapsulation of traditional ML algorithms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zh-TW" sz="1200" u="sng">
                <a:solidFill>
                  <a:srgbClr val="FF0000"/>
                </a:solidFill>
              </a:rPr>
              <a:t>Was deprecated in TensorFlow 2.x</a:t>
            </a:r>
            <a:endParaRPr sz="1200" u="sng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tf.keras (will be discussed in the next chapter)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Mainly for</a:t>
            </a:r>
            <a:r>
              <a:rPr lang="zh-TW" sz="1200"/>
              <a:t> constructing and training Deep Neural Networks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3. Scikit-learn (the tool we are going to use)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Majorly used for traditional ML algorithm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Also provides useful tools for data analysis</a:t>
            </a:r>
            <a:endParaRPr sz="1200"/>
          </a:p>
        </p:txBody>
      </p:sp>
      <p:sp>
        <p:nvSpPr>
          <p:cNvPr id="170" name="Google Shape;170;p25"/>
          <p:cNvSpPr txBox="1"/>
          <p:nvPr/>
        </p:nvSpPr>
        <p:spPr>
          <a:xfrm>
            <a:off x="0" y="0"/>
            <a:ext cx="17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975" y="2478525"/>
            <a:ext cx="2245524" cy="120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Scikit-Learn Implementation</a:t>
            </a:r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43600" y="1400125"/>
            <a:ext cx="56724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import the Linear Regression class from sklearn package and use it to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create a model object.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training data needs to be reshaped from </a:t>
            </a:r>
            <a:r>
              <a:rPr lang="zh-TW" sz="1200"/>
              <a:t>[x1, x2, …, xn] to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[[x1], [x2], …, [xn]] because we have only one feature: the x coordinate for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each sample. This operation is done by updating x using x[: np.newaxis].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then use model.fit() to train the model, and the slope and intercept will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be stored in model.coef_[0] and model.intercept_ afterward.</a:t>
            </a:r>
            <a:endParaRPr sz="1200"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620050"/>
            <a:ext cx="2998950" cy="1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422000" y="3766350"/>
            <a:ext cx="2874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900"/>
              <a:t>In fact, Scikit-Learn use Ordinary Least Squares (OLS) method to optimize the slope and intercept instead of Gradient Descent-like algorithms.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Scikit-Learn Implementation</a:t>
            </a:r>
            <a:endParaRPr/>
          </a:p>
        </p:txBody>
      </p:sp>
      <p:cxnSp>
        <p:nvCxnSpPr>
          <p:cNvPr id="187" name="Google Shape;187;p2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59675" y="998325"/>
            <a:ext cx="708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Draw the line using plt.axline(), and make a scatter plot using plotData().</a:t>
            </a:r>
            <a:endParaRPr sz="1200"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375" y="1478875"/>
            <a:ext cx="3634401" cy="31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Logistic Regression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59675" y="1053200"/>
            <a:ext cx="60579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Logistic regression is designed for classification rather than regression. The idea is to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predict the probabilities between two classes, corresponding to 0 and 1 respectively.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</a:t>
            </a:r>
            <a:r>
              <a:rPr lang="zh-TW" sz="1200"/>
              <a:t>alculate the weighted sum of the input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Use an activation function: Sigmoid to predict their probabilities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 threshold to determine a prediction’s class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E.g. p &gt;= 0.5: true, p &lt; 0.5: false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97" name="Google Shape;197;p2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800" y="1487876"/>
            <a:ext cx="2452500" cy="185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6919950" y="3921200"/>
            <a:ext cx="137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Sigmoid function</a:t>
            </a:r>
            <a:endParaRPr sz="10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218" y="3344993"/>
            <a:ext cx="223565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Logistic Regression: Loss Function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59675" y="1053200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The loss function used here is called maximum likelihood estimation (MLE), or generally, a type of cross-entrophy loss.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</a:rPr>
              <a:t>In binary case, the probability for one observation is stated as follows: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cxnSp>
        <p:nvCxnSpPr>
          <p:cNvPr id="208" name="Google Shape;208;p2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6194575" y="4883700"/>
            <a:ext cx="2953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610">
                <a:solidFill>
                  <a:srgbClr val="595959"/>
                </a:solidFill>
              </a:rPr>
              <a:t>https://web.stanford.edu/~jurafsky/slp3/5.pdf</a:t>
            </a:r>
            <a:endParaRPr sz="610">
              <a:solidFill>
                <a:srgbClr val="595959"/>
              </a:solidFill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38" y="2116863"/>
            <a:ext cx="175876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59675" y="2815750"/>
            <a:ext cx="5346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/>
              <a:t>After taking the log and flip the sign, we get a formal definition like this: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848" y="3246075"/>
            <a:ext cx="3615949" cy="3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59675" y="3872788"/>
            <a:ext cx="6117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/>
              <a:t>The y-hat is the prediction, which can be replaced by the output of the sigmoid function: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400" y="4339338"/>
            <a:ext cx="3674845" cy="2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248" y="1717950"/>
            <a:ext cx="2607052" cy="197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6957725" y="3675450"/>
            <a:ext cx="1372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Cross entropy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Logistic Regression: </a:t>
            </a:r>
            <a:r>
              <a:rPr lang="zh-TW"/>
              <a:t>Training Data</a:t>
            </a:r>
            <a:endParaRPr/>
          </a:p>
        </p:txBody>
      </p:sp>
      <p:cxnSp>
        <p:nvCxnSpPr>
          <p:cNvPr id="223" name="Google Shape;223;p3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59675" y="903513"/>
            <a:ext cx="8574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This time, we import the LogisticRegression from sklearn.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The data set x is created using np.linspace(start, stop, num), which can be view as 256 people with weight ranges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from 0 to 64. The label y represents whether a person is over 48kg or not, and it is labeled as 1 and 0 otherwise.</a:t>
            </a:r>
            <a:endParaRPr sz="1200"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1628" r="5331" t="0"/>
          <a:stretch/>
        </p:blipFill>
        <p:spPr>
          <a:xfrm>
            <a:off x="4453507" y="2185444"/>
            <a:ext cx="3732493" cy="279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0" r="0" t="4223"/>
          <a:stretch/>
        </p:blipFill>
        <p:spPr>
          <a:xfrm>
            <a:off x="958000" y="2099200"/>
            <a:ext cx="3008515" cy="279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Logistic Regression: Training</a:t>
            </a:r>
            <a:endParaRPr/>
          </a:p>
        </p:txBody>
      </p:sp>
      <p:cxnSp>
        <p:nvCxnSpPr>
          <p:cNvPr id="233" name="Google Shape;233;p3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828575" y="1886100"/>
            <a:ext cx="47838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can train the model in a similar way, just like what we did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in linear regression implementation.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default optimization solver algorithm is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L-BFGS-B</a:t>
            </a:r>
            <a:r>
              <a:rPr lang="zh-TW" sz="1200"/>
              <a:t>, the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other available optimizers can be </a:t>
            </a:r>
            <a:r>
              <a:rPr lang="zh-TW" sz="1200"/>
              <a:t>found</a:t>
            </a:r>
            <a:r>
              <a:rPr lang="zh-TW" sz="1200"/>
              <a:t> </a:t>
            </a:r>
            <a:r>
              <a:rPr lang="zh-TW" sz="1200" u="sng">
                <a:solidFill>
                  <a:schemeClr val="hlink"/>
                </a:solidFill>
                <a:hlinkClick r:id="rId4"/>
              </a:rPr>
              <a:t>here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675" y="1801050"/>
            <a:ext cx="3163850" cy="18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Tasks</a:t>
            </a:r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59675" y="1053200"/>
            <a:ext cx="5608800" cy="3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1. Regression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Supervised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Predict continuous value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e.g., relationship between age and height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Classification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Supervised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Predict discrete class label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3. Clustering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Unsupervised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Group data points with similar characteristics as clusters</a:t>
            </a:r>
            <a:endParaRPr sz="1200"/>
          </a:p>
        </p:txBody>
      </p:sp>
      <p:sp>
        <p:nvSpPr>
          <p:cNvPr id="64" name="Google Shape;64;p14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https://www.ait.ac.at/en/research-topics/ai-machine-learning</a:t>
            </a:r>
            <a:endParaRPr sz="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25" y="1525076"/>
            <a:ext cx="4575473" cy="22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Logistic Regression: Result</a:t>
            </a:r>
            <a:endParaRPr/>
          </a:p>
        </p:txBody>
      </p:sp>
      <p:cxnSp>
        <p:nvCxnSpPr>
          <p:cNvPr id="242" name="Google Shape;242;p3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3938325" y="1373663"/>
            <a:ext cx="47838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first line represents the equation: y = b0 + b1x, which is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later passed into the sigmoid function in the second line.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default threshold is set to 0.5, it means that if the y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coordinate is predicted to have a value greater than 0.5, it is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then considered to be “true” or 1.</a:t>
            </a:r>
            <a:endParaRPr sz="12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500" y="2285400"/>
            <a:ext cx="19294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75" y="1216675"/>
            <a:ext cx="3578649" cy="334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K-means Clustering: Procedure</a:t>
            </a:r>
            <a:endParaRPr/>
          </a:p>
        </p:txBody>
      </p:sp>
      <p:cxnSp>
        <p:nvCxnSpPr>
          <p:cNvPr id="252" name="Google Shape;252;p33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359675" y="1053200"/>
            <a:ext cx="82017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As its name implies, K-means clustering is a clustering algorithm that partition samples into k clusters.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1: </a:t>
            </a:r>
            <a:r>
              <a:rPr lang="zh-TW" sz="1200"/>
              <a:t>Select the number of clusters, K.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2: Select K centroids randomly.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3: Assign the samples to their closest centroid to initialize K clusters.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4: Calculate the Euclidean distances between samples and centroids.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5: Reassign samples to the nearest centroids.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Step 5: Repeat Step 4 to Step 5 until the centroids converge.</a:t>
            </a:r>
            <a:endParaRPr sz="1200"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00" y="1741574"/>
            <a:ext cx="2521125" cy="24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6194575" y="4883700"/>
            <a:ext cx="29535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610">
                <a:solidFill>
                  <a:srgbClr val="595959"/>
                </a:solidFill>
              </a:rPr>
              <a:t>https://en.m.wikipedia.org/wiki/File:K-means_convergence.gif</a:t>
            </a:r>
            <a:endParaRPr sz="61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K-means Clustering: Loss Function</a:t>
            </a:r>
            <a:endParaRPr/>
          </a:p>
        </p:txBody>
      </p:sp>
      <p:cxnSp>
        <p:nvCxnSpPr>
          <p:cNvPr id="262" name="Google Shape;262;p3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59675" y="1053200"/>
            <a:ext cx="621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Since the goal is to minimize the Euclidean distances between data points and centroids,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the loss function can be defined as the sum of distances as the formula below:</a:t>
            </a:r>
            <a:endParaRPr sz="12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75" y="1942000"/>
            <a:ext cx="2107000" cy="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1770925" y="2618050"/>
            <a:ext cx="2576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800"/>
              <a:t>xi: ith data point, cj: centroid of the jth cluster</a:t>
            </a:r>
            <a:endParaRPr sz="800"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01825" y="2972150"/>
            <a:ext cx="6479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/>
              <a:t>And we take the average of data points in the jth cluster as the new centroid for each cluster:</a:t>
            </a:r>
            <a:endParaRPr sz="1200"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625" y="3615400"/>
            <a:ext cx="1219290" cy="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1770925" y="4355425"/>
            <a:ext cx="25767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800"/>
              <a:t>ni: number of data points in the jth cluster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K-means Clustering: Training Data</a:t>
            </a:r>
            <a:endParaRPr/>
          </a:p>
        </p:txBody>
      </p:sp>
      <p:cxnSp>
        <p:nvCxnSpPr>
          <p:cNvPr id="275" name="Google Shape;275;p3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0" l="0" r="0" t="5571"/>
          <a:stretch/>
        </p:blipFill>
        <p:spPr>
          <a:xfrm>
            <a:off x="983450" y="2261625"/>
            <a:ext cx="3470251" cy="23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359675" y="1054025"/>
            <a:ext cx="7651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import the KMeans class from sklearn.cluster and the make_blobs() method from sklearn.dataset.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make_blobs(n_samples=256, centers=k) will create k blobs as the clusters with a total of 256 data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points, where each single data point will have two features by default: [[x1, x2], [y1, y2], …, [n1, n2]].</a:t>
            </a:r>
            <a:endParaRPr sz="1200"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100725"/>
            <a:ext cx="3713957" cy="270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K-means Clustering: Training</a:t>
            </a:r>
            <a:endParaRPr/>
          </a:p>
        </p:txBody>
      </p:sp>
      <p:cxnSp>
        <p:nvCxnSpPr>
          <p:cNvPr id="285" name="Google Shape;285;p3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3591900" y="1276113"/>
            <a:ext cx="52404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Call Kmeans(n_clusters=k, n_init) method to create a K-means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clustering model with k centroids. The parameter n_init indicates the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number of times random initial centroids are genereated.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After the training is finished, the resulting centroids will be stored in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kmeans.cluster_centers_.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Each centroid has two features and can be used as x and y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coordinate for data visualization.</a:t>
            </a:r>
            <a:endParaRPr sz="12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929900"/>
            <a:ext cx="3352250" cy="18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K-means Clustering: Result</a:t>
            </a: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4089250" y="1563275"/>
            <a:ext cx="4655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predict the cluster labels of each data points, and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assign different color to different groups of data points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based on their labels using plt.scatter(x, y, c=labels).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slice x[:, 0] means “take the first </a:t>
            </a:r>
            <a:r>
              <a:rPr lang="zh-TW" sz="1200"/>
              <a:t>element (at index 0)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in second dimension from each element in the first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dimension</a:t>
            </a:r>
            <a:r>
              <a:rPr lang="zh-TW" sz="1200"/>
              <a:t>”, e,g, [[x1, [y1], …, [n1]]</a:t>
            </a:r>
            <a:endParaRPr sz="1200"/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5" y="1277800"/>
            <a:ext cx="3775976" cy="331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Popular ML Algorithms</a:t>
            </a:r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73" name="Google Shape;73;p1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{F7759215-F1CE-4084-96D7-FACC613E5C71}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Algorithm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Task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Regression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K-Nearest Neighbors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K-means clustering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Unsupervised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Clustering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</a:t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59675" y="1053200"/>
            <a:ext cx="66171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1. Simple Linear Regression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one independent variable and one dependent variable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Obesity results in higher chance of getting diabetes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Relation between sleep quality and student’s academic performance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Impact of product price on number of sales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Multiple Linear Regression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multiple independent variables and one dependent variable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How weather factors like cloudiness, temperature and humidity effect a person’s mood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Connection between a person’s salary between his position, job tenure, and age</a:t>
            </a:r>
            <a:endParaRPr sz="12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945" r="52224" t="0"/>
          <a:stretch/>
        </p:blipFill>
        <p:spPr>
          <a:xfrm>
            <a:off x="6976787" y="882437"/>
            <a:ext cx="1711376" cy="17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47462" r="0" t="0"/>
          <a:stretch/>
        </p:blipFill>
        <p:spPr>
          <a:xfrm>
            <a:off x="6976775" y="2777075"/>
            <a:ext cx="1711401" cy="158333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340191" y="4866607"/>
            <a:ext cx="28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https://www.analyticsvidhya.com/blog/2021/11/startups-profit-prediction-using-multiple-linear-regression/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Loss Function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59675" y="1053200"/>
            <a:ext cx="5659800" cy="26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</a:t>
            </a:r>
            <a:r>
              <a:rPr lang="zh-TW" sz="1200"/>
              <a:t>o f</a:t>
            </a:r>
            <a:r>
              <a:rPr lang="zh-TW" sz="1200"/>
              <a:t>ind a line or hyperplane with the smallest possible residuals, we need a loss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function to indicate whether the variables are being updated in the right direction.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Also known as cost, error function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Quantify the difference between predicted and actual values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Evaluate the model’s prediction accuracy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Mean Square Error (MSE): The average of the squared differences </a:t>
            </a:r>
            <a:endParaRPr sz="12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between the prediction and true label. </a:t>
            </a:r>
            <a:endParaRPr sz="1200"/>
          </a:p>
        </p:txBody>
      </p:sp>
      <p:cxnSp>
        <p:nvCxnSpPr>
          <p:cNvPr id="91" name="Google Shape;91;p1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100" y="3475527"/>
            <a:ext cx="2311575" cy="80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825" y="1246825"/>
            <a:ext cx="2311576" cy="17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Gradient Descent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59675" y="1053200"/>
            <a:ext cx="54564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To optimize the outcome of loss function, we need an algorithm that can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update the variables automatically.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Assume the loss function is differentiable, </a:t>
            </a:r>
            <a:r>
              <a:rPr lang="zh-TW" sz="1200"/>
              <a:t>the </a:t>
            </a:r>
            <a:r>
              <a:rPr lang="zh-TW" sz="1200"/>
              <a:t>Gradient Descent algorithm is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performed by calculating the loss function’s derivative (slope) and update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the variables toward the local minimum iteratively.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The model’s learning rate determines how fast the variables are updated.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Its value could be fixed or updated adaptively during the training phase.</a:t>
            </a:r>
            <a:endParaRPr sz="1200"/>
          </a:p>
        </p:txBody>
      </p:sp>
      <p:sp>
        <p:nvSpPr>
          <p:cNvPr id="103" name="Google Shape;103;p18"/>
          <p:cNvSpPr txBox="1"/>
          <p:nvPr/>
        </p:nvSpPr>
        <p:spPr>
          <a:xfrm>
            <a:off x="6340191" y="4866607"/>
            <a:ext cx="28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https://towardsdatascience.com/a-visual-explanation-of-gradient-descent-methods-momentum-adagrad-rmsprop-adam-f898b102325c</a:t>
            </a:r>
            <a:endParaRPr sz="6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50" y="1167888"/>
            <a:ext cx="2503976" cy="190946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6308688" y="4004400"/>
            <a:ext cx="20439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800"/>
              <a:t>a: learning rate, F(theta): loss function</a:t>
            </a:r>
            <a:endParaRPr sz="8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651" y="3608425"/>
            <a:ext cx="2503974" cy="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Preparation</a:t>
            </a:r>
            <a:endParaRPr/>
          </a:p>
        </p:txBody>
      </p:sp>
      <p:cxnSp>
        <p:nvCxnSpPr>
          <p:cNvPr id="112" name="Google Shape;112;p1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087475" y="1120975"/>
            <a:ext cx="5772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Numpy offers various mathematical functions for us, we can use them to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create and process data easily.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Using Pyplot from Matplotlib, we can visualize our data to gain a better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understanding of how the algorithms work.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We will use the following functions to display the data as dots: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plt.scatter(x, y): Plots a scatter plot using a list of x and y coordinates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plt.xlabel(“xlabel”): Set the label for x-axis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plt.ylabel(“ylabel”): Set the label for y-axis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plt.title(“title”): Set the title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plt.show(): Displays the figure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62079" l="0" r="35367" t="0"/>
          <a:stretch/>
        </p:blipFill>
        <p:spPr>
          <a:xfrm>
            <a:off x="630925" y="1648150"/>
            <a:ext cx="2456550" cy="21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Training Data</a:t>
            </a: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759100" y="1263138"/>
            <a:ext cx="48828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first step in creating the training data is to use range(64)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</a:t>
            </a:r>
            <a:r>
              <a:rPr lang="zh-TW" sz="1200"/>
              <a:t>o assign two lists of numbers from 0 to 63 to variable x and y.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Variable x and y represents </a:t>
            </a:r>
            <a:r>
              <a:rPr lang="zh-TW" sz="1200"/>
              <a:t>the x and y coordinates of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dots on the line y = x.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Now, passing variables x and y through the plotData() function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defined in the previous slide, this allows us to visualize the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data with x and y axes.</a:t>
            </a:r>
            <a:endParaRPr sz="12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38122"/>
          <a:stretch/>
        </p:blipFill>
        <p:spPr>
          <a:xfrm>
            <a:off x="359675" y="1199925"/>
            <a:ext cx="3272950" cy="305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Linear Regression: Generate Training Data</a:t>
            </a:r>
            <a:endParaRPr/>
          </a:p>
        </p:txBody>
      </p:sp>
      <p:cxnSp>
        <p:nvCxnSpPr>
          <p:cNvPr id="130" name="Google Shape;130;p2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393000" y="1109550"/>
            <a:ext cx="55635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To simulate real world data, we use np.random.uniform(low, high, size) to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add some noise to the idea data set. Thise noise is uniformly distributed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over the half-open interval [low, high)</a:t>
            </a:r>
            <a:r>
              <a:rPr lang="zh-TW" sz="1200"/>
              <a:t>, which is</a:t>
            </a:r>
            <a:r>
              <a:rPr lang="zh-TW" sz="1200"/>
              <a:t>, -8 ~ 7.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Normalizing the data to a standard range such as 0 ~ 1 can facilitate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the learning process and improve the model’s performance.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method we used here is called min-max feature scaling.</a:t>
            </a:r>
            <a:endParaRPr sz="12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975" y="4050976"/>
            <a:ext cx="1977550" cy="6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75" y="1146475"/>
            <a:ext cx="3088199" cy="351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